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3" r:id="rId7"/>
    <p:sldId id="262" r:id="rId8"/>
    <p:sldId id="264" r:id="rId9"/>
    <p:sldId id="265" r:id="rId10"/>
    <p:sldId id="266" r:id="rId11"/>
    <p:sldId id="267" r:id="rId12"/>
    <p:sldId id="268" r:id="rId13"/>
    <p:sldId id="270" r:id="rId14"/>
    <p:sldId id="27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45CB"/>
    <a:srgbClr val="DEB174"/>
    <a:srgbClr val="B0D0E6"/>
    <a:srgbClr val="ADCCE9"/>
    <a:srgbClr val="98C0E4"/>
    <a:srgbClr val="85B4DF"/>
    <a:srgbClr val="E2D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12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97F2C6-EC91-4CE2-ADD1-F4780A4103C9}" type="datetimeFigureOut">
              <a:rPr lang="en-US" smtClean="0"/>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58504303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97F2C6-EC91-4CE2-ADD1-F4780A4103C9}" type="datetimeFigureOut">
              <a:rPr lang="en-US" smtClean="0"/>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193220807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97F2C6-EC91-4CE2-ADD1-F4780A4103C9}" type="datetimeFigureOut">
              <a:rPr lang="en-US" smtClean="0"/>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76966709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97F2C6-EC91-4CE2-ADD1-F4780A4103C9}" type="datetimeFigureOut">
              <a:rPr lang="en-US" smtClean="0"/>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337145551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97F2C6-EC91-4CE2-ADD1-F4780A4103C9}" type="datetimeFigureOut">
              <a:rPr lang="en-US" smtClean="0"/>
              <a:t>5/14/2014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10549326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97F2C6-EC91-4CE2-ADD1-F4780A4103C9}" type="datetimeFigureOut">
              <a:rPr lang="en-US" smtClean="0"/>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1974246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97F2C6-EC91-4CE2-ADD1-F4780A4103C9}" type="datetimeFigureOut">
              <a:rPr lang="en-US" smtClean="0"/>
              <a:t>5/14/2014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109353883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A97F2C6-EC91-4CE2-ADD1-F4780A4103C9}" type="datetimeFigureOut">
              <a:rPr lang="en-US" smtClean="0"/>
              <a:t>5/14/2014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261370079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7F2C6-EC91-4CE2-ADD1-F4780A4103C9}" type="datetimeFigureOut">
              <a:rPr lang="en-US" smtClean="0"/>
              <a:t>5/14/2014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206516286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7F2C6-EC91-4CE2-ADD1-F4780A4103C9}" type="datetimeFigureOut">
              <a:rPr lang="en-US" smtClean="0"/>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257828269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7F2C6-EC91-4CE2-ADD1-F4780A4103C9}" type="datetimeFigureOut">
              <a:rPr lang="en-US" smtClean="0"/>
              <a:t>5/14/2014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3CFEB-4B4D-4D0D-9B40-34CBBE51ABC4}" type="slidenum">
              <a:rPr lang="en-US" smtClean="0"/>
              <a:t>‹#›</a:t>
            </a:fld>
            <a:endParaRPr lang="en-US"/>
          </a:p>
        </p:txBody>
      </p:sp>
    </p:spTree>
    <p:extLst>
      <p:ext uri="{BB962C8B-B14F-4D97-AF65-F5344CB8AC3E}">
        <p14:creationId xmlns:p14="http://schemas.microsoft.com/office/powerpoint/2010/main" val="63691778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7F2C6-EC91-4CE2-ADD1-F4780A4103C9}" type="datetimeFigureOut">
              <a:rPr lang="en-US" smtClean="0"/>
              <a:t>5/14/2014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3CFEB-4B4D-4D0D-9B40-34CBBE51ABC4}" type="slidenum">
              <a:rPr lang="en-US" smtClean="0"/>
              <a:t>‹#›</a:t>
            </a:fld>
            <a:endParaRPr lang="en-US"/>
          </a:p>
        </p:txBody>
      </p:sp>
    </p:spTree>
    <p:extLst>
      <p:ext uri="{BB962C8B-B14F-4D97-AF65-F5344CB8AC3E}">
        <p14:creationId xmlns:p14="http://schemas.microsoft.com/office/powerpoint/2010/main" val="267992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0"/>
            <a:ext cx="9144000" cy="2062103"/>
          </a:xfrm>
          <a:prstGeom prst="rect">
            <a:avLst/>
          </a:prstGeom>
          <a:noFill/>
        </p:spPr>
        <p:txBody>
          <a:bodyPr wrap="square" rtlCol="0">
            <a:spAutoFit/>
          </a:bodyPr>
          <a:lstStyle/>
          <a:p>
            <a:r>
              <a:rPr lang="en-US" sz="3200" b="1" dirty="0" smtClean="0"/>
              <a:t>John 6.41-71</a:t>
            </a:r>
          </a:p>
          <a:p>
            <a:endParaRPr lang="en-US" sz="2800" b="1" dirty="0" smtClean="0"/>
          </a:p>
          <a:p>
            <a:r>
              <a:rPr lang="en-US" sz="3200" b="1" dirty="0" smtClean="0"/>
              <a:t>3</a:t>
            </a:r>
            <a:r>
              <a:rPr lang="en-US" sz="3200" b="1" baseline="30000" dirty="0" smtClean="0"/>
              <a:t>rd</a:t>
            </a:r>
            <a:r>
              <a:rPr lang="en-US" sz="3200" b="1" dirty="0" smtClean="0"/>
              <a:t> Century Synagogue in Capernaum, built on </a:t>
            </a:r>
          </a:p>
          <a:p>
            <a:r>
              <a:rPr lang="en-US" sz="3200" b="1" dirty="0" smtClean="0">
                <a:solidFill>
                  <a:srgbClr val="FF0000"/>
                </a:solidFill>
              </a:rPr>
              <a:t>the </a:t>
            </a:r>
            <a:r>
              <a:rPr lang="en-US" sz="3200" b="1" u="sng" dirty="0" smtClean="0">
                <a:solidFill>
                  <a:srgbClr val="FF0000"/>
                </a:solidFill>
              </a:rPr>
              <a:t>foundation</a:t>
            </a:r>
            <a:r>
              <a:rPr lang="en-US" sz="3200" b="1" dirty="0" smtClean="0">
                <a:solidFill>
                  <a:srgbClr val="FF0000"/>
                </a:solidFill>
              </a:rPr>
              <a:t> of the synagogue where Jesus taught</a:t>
            </a:r>
            <a:endParaRPr lang="en-US" sz="3200" b="1" dirty="0">
              <a:solidFill>
                <a:srgbClr val="FF0000"/>
              </a:solidFill>
            </a:endParaRPr>
          </a:p>
        </p:txBody>
      </p:sp>
      <p:cxnSp>
        <p:nvCxnSpPr>
          <p:cNvPr id="7" name="Straight Arrow Connector 6"/>
          <p:cNvCxnSpPr/>
          <p:nvPr/>
        </p:nvCxnSpPr>
        <p:spPr>
          <a:xfrm>
            <a:off x="1573427" y="1952368"/>
            <a:ext cx="271849" cy="309742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55466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5143500" cy="6858000"/>
          </a:xfrm>
          <a:prstGeom prst="rect">
            <a:avLst/>
          </a:prstGeom>
        </p:spPr>
      </p:pic>
      <p:sp>
        <p:nvSpPr>
          <p:cNvPr id="11" name="TextBox 10"/>
          <p:cNvSpPr txBox="1"/>
          <p:nvPr/>
        </p:nvSpPr>
        <p:spPr>
          <a:xfrm>
            <a:off x="4516916" y="0"/>
            <a:ext cx="4627084" cy="6986528"/>
          </a:xfrm>
          <a:prstGeom prst="rect">
            <a:avLst/>
          </a:prstGeom>
          <a:solidFill>
            <a:schemeClr val="tx2">
              <a:lumMod val="60000"/>
              <a:lumOff val="40000"/>
            </a:schemeClr>
          </a:solidFill>
        </p:spPr>
        <p:txBody>
          <a:bodyPr wrap="square" rtlCol="0">
            <a:spAutoFit/>
          </a:bodyPr>
          <a:lstStyle/>
          <a:p>
            <a:r>
              <a:rPr lang="en-US" sz="3200" b="1" dirty="0"/>
              <a:t>John 6.60-62:  Then many of his disciples, when they heard these things, said, “</a:t>
            </a:r>
            <a:r>
              <a:rPr lang="en-US" sz="3200" b="1" dirty="0">
                <a:solidFill>
                  <a:srgbClr val="FFFF00"/>
                </a:solidFill>
              </a:rPr>
              <a:t>This is a difficult saying! </a:t>
            </a:r>
            <a:r>
              <a:rPr lang="en-US" sz="3200" b="1" dirty="0"/>
              <a:t>Who can understand it?” </a:t>
            </a:r>
            <a:r>
              <a:rPr lang="en-US" sz="3200" b="1" baseline="30000" dirty="0"/>
              <a:t>61</a:t>
            </a:r>
            <a:r>
              <a:rPr lang="en-US" sz="3200" b="1" dirty="0"/>
              <a:t>When Jesus was aware that his disciples were complaining about this, he said to them, “Does this cause you to be offended? </a:t>
            </a:r>
            <a:r>
              <a:rPr lang="en-US" sz="3200" b="1" baseline="30000" dirty="0"/>
              <a:t>62</a:t>
            </a:r>
            <a:r>
              <a:rPr lang="en-US" sz="3200" b="1" dirty="0"/>
              <a:t>Then what if you see the Son of Man ascending where he was before?”</a:t>
            </a:r>
            <a:endParaRPr lang="en-US" sz="3200" b="1" dirty="0">
              <a:solidFill>
                <a:srgbClr val="FF0000"/>
              </a:solidFill>
            </a:endParaRPr>
          </a:p>
        </p:txBody>
      </p:sp>
    </p:spTree>
    <p:extLst>
      <p:ext uri="{BB962C8B-B14F-4D97-AF65-F5344CB8AC3E}">
        <p14:creationId xmlns:p14="http://schemas.microsoft.com/office/powerpoint/2010/main" val="12663668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5143500" cy="6858000"/>
          </a:xfrm>
          <a:prstGeom prst="rect">
            <a:avLst/>
          </a:prstGeom>
        </p:spPr>
      </p:pic>
      <p:sp>
        <p:nvSpPr>
          <p:cNvPr id="11" name="TextBox 10"/>
          <p:cNvSpPr txBox="1"/>
          <p:nvPr/>
        </p:nvSpPr>
        <p:spPr>
          <a:xfrm>
            <a:off x="4516916" y="0"/>
            <a:ext cx="4627084" cy="6986528"/>
          </a:xfrm>
          <a:prstGeom prst="rect">
            <a:avLst/>
          </a:prstGeom>
          <a:solidFill>
            <a:schemeClr val="tx2">
              <a:lumMod val="60000"/>
              <a:lumOff val="40000"/>
            </a:schemeClr>
          </a:solidFill>
        </p:spPr>
        <p:txBody>
          <a:bodyPr wrap="square" rtlCol="0">
            <a:spAutoFit/>
          </a:bodyPr>
          <a:lstStyle/>
          <a:p>
            <a:r>
              <a:rPr lang="en-US" sz="3200" b="1" dirty="0"/>
              <a:t>John 6.60-62:  Then many of his disciples, when they heard these things, said, “This is a difficult saying! Who can understand it?” </a:t>
            </a:r>
            <a:r>
              <a:rPr lang="en-US" sz="3200" b="1" baseline="30000" dirty="0"/>
              <a:t>61</a:t>
            </a:r>
            <a:r>
              <a:rPr lang="en-US" sz="3200" b="1" dirty="0"/>
              <a:t>When Jesus was aware that his disciples were complaining about this, he said to them, “</a:t>
            </a:r>
            <a:r>
              <a:rPr lang="en-US" sz="3200" b="1" dirty="0">
                <a:solidFill>
                  <a:srgbClr val="FFFF00"/>
                </a:solidFill>
              </a:rPr>
              <a:t>Does this cause you to be offended? </a:t>
            </a:r>
            <a:r>
              <a:rPr lang="en-US" sz="3200" b="1" baseline="30000" dirty="0"/>
              <a:t>62</a:t>
            </a:r>
            <a:r>
              <a:rPr lang="en-US" sz="3200" b="1" dirty="0">
                <a:solidFill>
                  <a:srgbClr val="FFFF00"/>
                </a:solidFill>
              </a:rPr>
              <a:t>Then what if you see the Son of Man ascending where he was before?</a:t>
            </a:r>
            <a:r>
              <a:rPr lang="en-US" sz="3200" b="1" dirty="0"/>
              <a:t>”</a:t>
            </a:r>
            <a:endParaRPr lang="en-US" sz="3200" b="1" dirty="0">
              <a:solidFill>
                <a:srgbClr val="FF0000"/>
              </a:solidFill>
            </a:endParaRPr>
          </a:p>
        </p:txBody>
      </p:sp>
      <p:sp>
        <p:nvSpPr>
          <p:cNvPr id="4" name="TextBox 3"/>
          <p:cNvSpPr txBox="1"/>
          <p:nvPr/>
        </p:nvSpPr>
        <p:spPr>
          <a:xfrm>
            <a:off x="771181" y="5780782"/>
            <a:ext cx="3745735" cy="1077218"/>
          </a:xfrm>
          <a:prstGeom prst="rect">
            <a:avLst/>
          </a:prstGeom>
          <a:noFill/>
        </p:spPr>
        <p:txBody>
          <a:bodyPr wrap="square" rtlCol="0">
            <a:spAutoFit/>
          </a:bodyPr>
          <a:lstStyle/>
          <a:p>
            <a:pPr algn="ctr"/>
            <a:r>
              <a:rPr lang="el-GR" sz="3200" b="1" dirty="0" smtClean="0">
                <a:solidFill>
                  <a:srgbClr val="FFFF00"/>
                </a:solidFill>
              </a:rPr>
              <a:t>σκανδαλίζω</a:t>
            </a:r>
            <a:endParaRPr lang="en-US" sz="3200" b="1" dirty="0" smtClean="0">
              <a:solidFill>
                <a:srgbClr val="FFFF00"/>
              </a:solidFill>
            </a:endParaRPr>
          </a:p>
          <a:p>
            <a:pPr algn="ctr"/>
            <a:r>
              <a:rPr lang="en-US" sz="3200" b="1" dirty="0" smtClean="0">
                <a:solidFill>
                  <a:srgbClr val="FFFF00"/>
                </a:solidFill>
              </a:rPr>
              <a:t>“scan-duh-LEE-</a:t>
            </a:r>
            <a:r>
              <a:rPr lang="en-US" sz="3200" b="1" dirty="0" err="1" smtClean="0">
                <a:solidFill>
                  <a:srgbClr val="FFFF00"/>
                </a:solidFill>
              </a:rPr>
              <a:t>dzoh</a:t>
            </a:r>
            <a:r>
              <a:rPr lang="en-US" sz="3200" b="1" dirty="0" smtClean="0">
                <a:solidFill>
                  <a:srgbClr val="FFFF00"/>
                </a:solidFill>
              </a:rPr>
              <a:t>”</a:t>
            </a:r>
            <a:endParaRPr lang="en-US" sz="3200" b="1" dirty="0">
              <a:solidFill>
                <a:srgbClr val="FFFF00"/>
              </a:solidFill>
            </a:endParaRPr>
          </a:p>
        </p:txBody>
      </p:sp>
      <p:cxnSp>
        <p:nvCxnSpPr>
          <p:cNvPr id="3" name="Straight Arrow Connector 2"/>
          <p:cNvCxnSpPr/>
          <p:nvPr/>
        </p:nvCxnSpPr>
        <p:spPr>
          <a:xfrm flipV="1">
            <a:off x="3139807" y="5155894"/>
            <a:ext cx="1377109" cy="572877"/>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00929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 b="38664"/>
          <a:stretch/>
        </p:blipFill>
        <p:spPr>
          <a:xfrm>
            <a:off x="0" y="2651760"/>
            <a:ext cx="9144000" cy="4206240"/>
          </a:xfrm>
          <a:prstGeom prst="rect">
            <a:avLst/>
          </a:prstGeom>
        </p:spPr>
      </p:pic>
      <p:sp>
        <p:nvSpPr>
          <p:cNvPr id="5" name="TextBox 4"/>
          <p:cNvSpPr txBox="1"/>
          <p:nvPr/>
        </p:nvSpPr>
        <p:spPr>
          <a:xfrm>
            <a:off x="0" y="0"/>
            <a:ext cx="9144000" cy="5509200"/>
          </a:xfrm>
          <a:prstGeom prst="rect">
            <a:avLst/>
          </a:prstGeom>
          <a:solidFill>
            <a:srgbClr val="98C0E4"/>
          </a:solidFill>
        </p:spPr>
        <p:txBody>
          <a:bodyPr wrap="square" rtlCol="0">
            <a:spAutoFit/>
          </a:bodyPr>
          <a:lstStyle/>
          <a:p>
            <a:r>
              <a:rPr lang="en-US" sz="3200" b="1" dirty="0"/>
              <a:t>John 6.63-66: </a:t>
            </a:r>
            <a:r>
              <a:rPr lang="en-US" sz="3200" b="1" dirty="0" smtClean="0"/>
              <a:t>“</a:t>
            </a:r>
            <a:r>
              <a:rPr lang="en-US" sz="3200" b="1" dirty="0"/>
              <a:t>The Spirit is the one who gives life; human nature is of no help! The words that I have spoken to you are spirit and are life. </a:t>
            </a:r>
            <a:r>
              <a:rPr lang="en-US" sz="3200" b="1" baseline="30000" dirty="0"/>
              <a:t>64</a:t>
            </a:r>
            <a:r>
              <a:rPr lang="en-US" sz="3200" b="1" dirty="0"/>
              <a:t>But there are some of you who do not believe.” (For Jesus had already known from the beginning who those were who did not believe, and who it was who would betray him.) </a:t>
            </a:r>
            <a:r>
              <a:rPr lang="en-US" sz="3200" b="1" baseline="30000" dirty="0"/>
              <a:t>65</a:t>
            </a:r>
            <a:r>
              <a:rPr lang="en-US" sz="3200" b="1" dirty="0"/>
              <a:t>So Jesus added, “Because of this I told you that no one can come to me unless the Father has allowed him to come.”  </a:t>
            </a:r>
            <a:r>
              <a:rPr lang="en-US" sz="3200" b="1" baseline="30000" dirty="0"/>
              <a:t>66</a:t>
            </a:r>
            <a:r>
              <a:rPr lang="en-US" sz="3200" b="1" dirty="0"/>
              <a:t>After this many of his disciples quit following him and did not accompany him any longer.</a:t>
            </a:r>
            <a:endParaRPr lang="en-US" sz="3200" b="1" dirty="0">
              <a:solidFill>
                <a:srgbClr val="FF0000"/>
              </a:solidFill>
            </a:endParaRPr>
          </a:p>
        </p:txBody>
      </p:sp>
    </p:spTree>
    <p:extLst>
      <p:ext uri="{BB962C8B-B14F-4D97-AF65-F5344CB8AC3E}">
        <p14:creationId xmlns:p14="http://schemas.microsoft.com/office/powerpoint/2010/main" val="77206231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 b="38664"/>
          <a:stretch/>
        </p:blipFill>
        <p:spPr>
          <a:xfrm>
            <a:off x="0" y="2651760"/>
            <a:ext cx="9144000" cy="4206240"/>
          </a:xfrm>
          <a:prstGeom prst="rect">
            <a:avLst/>
          </a:prstGeom>
        </p:spPr>
      </p:pic>
      <p:sp>
        <p:nvSpPr>
          <p:cNvPr id="5" name="TextBox 4"/>
          <p:cNvSpPr txBox="1"/>
          <p:nvPr/>
        </p:nvSpPr>
        <p:spPr>
          <a:xfrm>
            <a:off x="0" y="0"/>
            <a:ext cx="9144000" cy="4524315"/>
          </a:xfrm>
          <a:prstGeom prst="rect">
            <a:avLst/>
          </a:prstGeom>
          <a:solidFill>
            <a:srgbClr val="98C0E4"/>
          </a:solidFill>
        </p:spPr>
        <p:txBody>
          <a:bodyPr wrap="square" rtlCol="0">
            <a:spAutoFit/>
          </a:bodyPr>
          <a:lstStyle/>
          <a:p>
            <a:r>
              <a:rPr lang="en-US" sz="3200" b="1" dirty="0"/>
              <a:t>John 6.67-71:  So Jesus said to the twelve, “You don't want to go away too, do you?” </a:t>
            </a:r>
            <a:r>
              <a:rPr lang="en-US" sz="3200" b="1" baseline="30000" dirty="0"/>
              <a:t>68</a:t>
            </a:r>
            <a:r>
              <a:rPr lang="en-US" sz="3200" b="1" dirty="0"/>
              <a:t>Simon Peter answered him, “Lord, to whom would we go? You have the words of eternal life. </a:t>
            </a:r>
            <a:r>
              <a:rPr lang="en-US" sz="3200" b="1" baseline="30000" dirty="0"/>
              <a:t>69</a:t>
            </a:r>
            <a:r>
              <a:rPr lang="en-US" sz="3200" b="1" dirty="0"/>
              <a:t>We have come to believe and to know that you are the Holy One of God!” </a:t>
            </a:r>
            <a:r>
              <a:rPr lang="en-US" sz="3200" b="1" baseline="30000" dirty="0"/>
              <a:t>70</a:t>
            </a:r>
            <a:r>
              <a:rPr lang="en-US" sz="3200" b="1" dirty="0"/>
              <a:t>Jesus replied, “Didn't I choose you, the twelve, and yet one of you is the devil?” </a:t>
            </a:r>
            <a:r>
              <a:rPr lang="en-US" sz="3200" b="1" baseline="30000" dirty="0"/>
              <a:t>71</a:t>
            </a:r>
            <a:r>
              <a:rPr lang="en-US" sz="3200" b="1" dirty="0"/>
              <a:t>(Now he said this about Judas son of Simon Iscariot, for Judas, one of the twelve, was going to betray him.)</a:t>
            </a:r>
            <a:endParaRPr lang="en-US" sz="3200" b="1" dirty="0">
              <a:solidFill>
                <a:srgbClr val="FF0000"/>
              </a:solidFill>
            </a:endParaRPr>
          </a:p>
        </p:txBody>
      </p:sp>
    </p:spTree>
    <p:extLst>
      <p:ext uri="{BB962C8B-B14F-4D97-AF65-F5344CB8AC3E}">
        <p14:creationId xmlns:p14="http://schemas.microsoft.com/office/powerpoint/2010/main" val="216946171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0"/>
            <a:ext cx="9144000" cy="6401753"/>
          </a:xfrm>
          <a:prstGeom prst="rect">
            <a:avLst/>
          </a:prstGeom>
          <a:noFill/>
        </p:spPr>
        <p:txBody>
          <a:bodyPr wrap="square" rtlCol="0">
            <a:spAutoFit/>
          </a:bodyPr>
          <a:lstStyle/>
          <a:p>
            <a:r>
              <a:rPr lang="en-US" sz="3200" b="1" dirty="0" smtClean="0">
                <a:solidFill>
                  <a:srgbClr val="FFFF00"/>
                </a:solidFill>
              </a:rPr>
              <a:t>If God chooses you…</a:t>
            </a:r>
          </a:p>
          <a:p>
            <a:pPr>
              <a:spcBef>
                <a:spcPts val="1200"/>
              </a:spcBef>
            </a:pPr>
            <a:r>
              <a:rPr lang="en-US" sz="3200" b="1" dirty="0" smtClean="0">
                <a:solidFill>
                  <a:srgbClr val="FFFF00"/>
                </a:solidFill>
              </a:rPr>
              <a:t>	1. You will come to have faith in Jesus</a:t>
            </a:r>
          </a:p>
          <a:p>
            <a:pPr>
              <a:spcBef>
                <a:spcPts val="1200"/>
              </a:spcBef>
            </a:pPr>
            <a:r>
              <a:rPr lang="en-US" sz="3200" b="1" dirty="0" smtClean="0">
                <a:solidFill>
                  <a:srgbClr val="FFFF00"/>
                </a:solidFill>
              </a:rPr>
              <a:t>		A. You will depend and believe</a:t>
            </a:r>
          </a:p>
          <a:p>
            <a:pPr>
              <a:spcBef>
                <a:spcPts val="1200"/>
              </a:spcBef>
            </a:pPr>
            <a:r>
              <a:rPr lang="en-US" sz="3200" b="1" dirty="0" smtClean="0">
                <a:solidFill>
                  <a:srgbClr val="FFFF00"/>
                </a:solidFill>
              </a:rPr>
              <a:t>		B. You will eat his flesh &amp; drink his blood</a:t>
            </a:r>
          </a:p>
          <a:p>
            <a:pPr>
              <a:spcBef>
                <a:spcPts val="1200"/>
              </a:spcBef>
            </a:pPr>
            <a:r>
              <a:rPr lang="en-US" sz="3200" b="1" dirty="0" smtClean="0">
                <a:solidFill>
                  <a:srgbClr val="FFFF00"/>
                </a:solidFill>
              </a:rPr>
              <a:t>			[accept his sacrifice for you]</a:t>
            </a:r>
          </a:p>
          <a:p>
            <a:pPr>
              <a:spcBef>
                <a:spcPts val="1200"/>
              </a:spcBef>
            </a:pPr>
            <a:r>
              <a:rPr lang="en-US" sz="3200" b="1" dirty="0" smtClean="0">
                <a:solidFill>
                  <a:srgbClr val="FFFF00"/>
                </a:solidFill>
              </a:rPr>
              <a:t>	2. You will remain in Jesus and he in you</a:t>
            </a:r>
          </a:p>
          <a:p>
            <a:pPr>
              <a:spcBef>
                <a:spcPts val="1200"/>
              </a:spcBef>
            </a:pPr>
            <a:r>
              <a:rPr lang="en-US" sz="3200" b="1" dirty="0" smtClean="0">
                <a:solidFill>
                  <a:srgbClr val="FFFF00"/>
                </a:solidFill>
              </a:rPr>
              <a:t>		A. You will be intimate with him always</a:t>
            </a:r>
          </a:p>
          <a:p>
            <a:pPr>
              <a:spcBef>
                <a:spcPts val="1200"/>
              </a:spcBef>
            </a:pPr>
            <a:r>
              <a:rPr lang="en-US" sz="3200" b="1" dirty="0">
                <a:solidFill>
                  <a:srgbClr val="FFFF00"/>
                </a:solidFill>
              </a:rPr>
              <a:t>	</a:t>
            </a:r>
            <a:r>
              <a:rPr lang="en-US" sz="3200" b="1" dirty="0" smtClean="0">
                <a:solidFill>
                  <a:srgbClr val="FFFF00"/>
                </a:solidFill>
              </a:rPr>
              <a:t>	B. You will enjoy true life forever</a:t>
            </a:r>
          </a:p>
          <a:p>
            <a:pPr>
              <a:spcBef>
                <a:spcPts val="1200"/>
              </a:spcBef>
            </a:pPr>
            <a:r>
              <a:rPr lang="en-US" sz="3200" b="1" dirty="0">
                <a:solidFill>
                  <a:srgbClr val="FFFF00"/>
                </a:solidFill>
              </a:rPr>
              <a:t>	</a:t>
            </a:r>
            <a:r>
              <a:rPr lang="en-US" sz="3200" b="1" dirty="0" smtClean="0">
                <a:solidFill>
                  <a:srgbClr val="FFFF00"/>
                </a:solidFill>
              </a:rPr>
              <a:t>	C. You will receive empowerment now</a:t>
            </a:r>
          </a:p>
          <a:p>
            <a:pPr>
              <a:spcBef>
                <a:spcPts val="1200"/>
              </a:spcBef>
            </a:pPr>
            <a:r>
              <a:rPr lang="en-US" sz="3200" b="1" dirty="0">
                <a:solidFill>
                  <a:srgbClr val="FFFF00"/>
                </a:solidFill>
              </a:rPr>
              <a:t>	</a:t>
            </a:r>
            <a:r>
              <a:rPr lang="en-US" sz="3200" b="1" dirty="0" smtClean="0">
                <a:solidFill>
                  <a:srgbClr val="FFFF00"/>
                </a:solidFill>
              </a:rPr>
              <a:t>	D. You will grow in desire to follow him</a:t>
            </a:r>
          </a:p>
        </p:txBody>
      </p:sp>
    </p:spTree>
    <p:extLst>
      <p:ext uri="{BB962C8B-B14F-4D97-AF65-F5344CB8AC3E}">
        <p14:creationId xmlns:p14="http://schemas.microsoft.com/office/powerpoint/2010/main" val="378979538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143500" cy="6858000"/>
          </a:xfrm>
          <a:prstGeom prst="rect">
            <a:avLst/>
          </a:prstGeom>
        </p:spPr>
      </p:pic>
      <p:sp>
        <p:nvSpPr>
          <p:cNvPr id="5" name="TextBox 4"/>
          <p:cNvSpPr txBox="1"/>
          <p:nvPr/>
        </p:nvSpPr>
        <p:spPr>
          <a:xfrm>
            <a:off x="4857750" y="0"/>
            <a:ext cx="4286249" cy="6986528"/>
          </a:xfrm>
          <a:prstGeom prst="rect">
            <a:avLst/>
          </a:prstGeom>
          <a:solidFill>
            <a:schemeClr val="tx2">
              <a:lumMod val="60000"/>
              <a:lumOff val="40000"/>
            </a:schemeClr>
          </a:solidFill>
        </p:spPr>
        <p:txBody>
          <a:bodyPr wrap="square" rtlCol="0">
            <a:spAutoFit/>
          </a:bodyPr>
          <a:lstStyle/>
          <a:p>
            <a:r>
              <a:rPr lang="en-US" sz="3200" b="1" dirty="0"/>
              <a:t>John 6.41-42 NET:  Then </a:t>
            </a:r>
            <a:r>
              <a:rPr lang="en-US" sz="3200" b="1" dirty="0">
                <a:solidFill>
                  <a:srgbClr val="FFFF00"/>
                </a:solidFill>
              </a:rPr>
              <a:t>the Jews who were hostile to Jesus </a:t>
            </a:r>
            <a:r>
              <a:rPr lang="en-US" sz="3200" b="1" dirty="0"/>
              <a:t>began complaining about him because he said, “I am the bread that came down from heaven,”  </a:t>
            </a:r>
            <a:r>
              <a:rPr lang="en-US" sz="3200" b="1" baseline="30000" dirty="0"/>
              <a:t>42</a:t>
            </a:r>
            <a:r>
              <a:rPr lang="en-US" sz="3200" b="1" dirty="0"/>
              <a:t>and they said, “Isn't this Jesus the son of Joseph, whose father and mother we know? </a:t>
            </a:r>
            <a:r>
              <a:rPr lang="en-US" sz="3200" b="1" dirty="0">
                <a:solidFill>
                  <a:srgbClr val="FFFF00"/>
                </a:solidFill>
              </a:rPr>
              <a:t>How can he now say, ‘I have come down from heaven’?</a:t>
            </a:r>
            <a:r>
              <a:rPr lang="en-US" sz="3200" b="1" dirty="0"/>
              <a:t>”</a:t>
            </a:r>
          </a:p>
        </p:txBody>
      </p:sp>
      <p:cxnSp>
        <p:nvCxnSpPr>
          <p:cNvPr id="7" name="Straight Arrow Connector 6"/>
          <p:cNvCxnSpPr/>
          <p:nvPr/>
        </p:nvCxnSpPr>
        <p:spPr>
          <a:xfrm flipH="1" flipV="1">
            <a:off x="1740501" y="6345452"/>
            <a:ext cx="688374" cy="772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41440" y="5056520"/>
            <a:ext cx="2427936" cy="1569660"/>
          </a:xfrm>
          <a:prstGeom prst="rect">
            <a:avLst/>
          </a:prstGeom>
          <a:noFill/>
        </p:spPr>
        <p:txBody>
          <a:bodyPr wrap="square" rtlCol="0">
            <a:spAutoFit/>
          </a:bodyPr>
          <a:lstStyle/>
          <a:p>
            <a:pPr algn="ctr"/>
            <a:r>
              <a:rPr lang="en-US" sz="3200" dirty="0" smtClean="0">
                <a:solidFill>
                  <a:srgbClr val="FFFF00"/>
                </a:solidFill>
              </a:rPr>
              <a:t>Foundation from Jesus’ Day</a:t>
            </a:r>
            <a:endParaRPr lang="en-US" sz="3200" dirty="0">
              <a:solidFill>
                <a:srgbClr val="FFFF00"/>
              </a:solidFill>
            </a:endParaRPr>
          </a:p>
        </p:txBody>
      </p:sp>
    </p:spTree>
    <p:extLst>
      <p:ext uri="{BB962C8B-B14F-4D97-AF65-F5344CB8AC3E}">
        <p14:creationId xmlns:p14="http://schemas.microsoft.com/office/powerpoint/2010/main" val="307432889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3762" b="-1"/>
          <a:stretch/>
        </p:blipFill>
        <p:spPr>
          <a:xfrm>
            <a:off x="0" y="0"/>
            <a:ext cx="9144000" cy="6858000"/>
          </a:xfrm>
          <a:prstGeom prst="rect">
            <a:avLst/>
          </a:prstGeom>
        </p:spPr>
      </p:pic>
      <p:sp>
        <p:nvSpPr>
          <p:cNvPr id="5" name="TextBox 4"/>
          <p:cNvSpPr txBox="1"/>
          <p:nvPr/>
        </p:nvSpPr>
        <p:spPr>
          <a:xfrm>
            <a:off x="0" y="0"/>
            <a:ext cx="9143999" cy="4031873"/>
          </a:xfrm>
          <a:prstGeom prst="rect">
            <a:avLst/>
          </a:prstGeom>
          <a:solidFill>
            <a:schemeClr val="tx2">
              <a:lumMod val="60000"/>
              <a:lumOff val="40000"/>
            </a:schemeClr>
          </a:solidFill>
        </p:spPr>
        <p:txBody>
          <a:bodyPr wrap="square" rtlCol="0">
            <a:spAutoFit/>
          </a:bodyPr>
          <a:lstStyle/>
          <a:p>
            <a:r>
              <a:rPr lang="en-US" sz="3200" b="1" dirty="0"/>
              <a:t>John 6.43-46:  Jesus replied, “Do not complain about me to one another. </a:t>
            </a:r>
            <a:r>
              <a:rPr lang="en-US" sz="3200" b="1" baseline="30000" dirty="0"/>
              <a:t>44</a:t>
            </a:r>
            <a:r>
              <a:rPr lang="en-US" sz="3200" b="1" dirty="0">
                <a:solidFill>
                  <a:srgbClr val="FFFF00"/>
                </a:solidFill>
              </a:rPr>
              <a:t>No one can come to me unless the Father who sent me draws him</a:t>
            </a:r>
            <a:r>
              <a:rPr lang="en-US" sz="3200" b="1" dirty="0"/>
              <a:t>, and I will raise him up at the last day. </a:t>
            </a:r>
            <a:r>
              <a:rPr lang="en-US" sz="3200" b="1" baseline="30000" dirty="0"/>
              <a:t>45</a:t>
            </a:r>
            <a:r>
              <a:rPr lang="en-US" sz="3200" b="1" dirty="0"/>
              <a:t>It is written in the prophets, ‘And they will all be taught by God.’ </a:t>
            </a:r>
            <a:r>
              <a:rPr lang="en-US" sz="3200" b="1" dirty="0">
                <a:solidFill>
                  <a:srgbClr val="FFFF00"/>
                </a:solidFill>
              </a:rPr>
              <a:t>Everyone who hears and learns from the Father comes to me</a:t>
            </a:r>
            <a:r>
              <a:rPr lang="en-US" sz="3200" b="1" dirty="0"/>
              <a:t>.”  </a:t>
            </a:r>
            <a:r>
              <a:rPr lang="en-US" sz="3200" b="1" baseline="30000" dirty="0"/>
              <a:t>46</a:t>
            </a:r>
            <a:r>
              <a:rPr lang="en-US" sz="3200" b="1" dirty="0"/>
              <a:t>(Not that anyone has seen the Father except the one who is from God– he has seen the Father.)</a:t>
            </a:r>
          </a:p>
        </p:txBody>
      </p:sp>
      <p:cxnSp>
        <p:nvCxnSpPr>
          <p:cNvPr id="7" name="Straight Arrow Connector 6"/>
          <p:cNvCxnSpPr/>
          <p:nvPr/>
        </p:nvCxnSpPr>
        <p:spPr>
          <a:xfrm flipH="1" flipV="1">
            <a:off x="3342634" y="6052590"/>
            <a:ext cx="688374" cy="772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99188" y="5780782"/>
            <a:ext cx="2880843" cy="1077218"/>
          </a:xfrm>
          <a:prstGeom prst="rect">
            <a:avLst/>
          </a:prstGeom>
          <a:noFill/>
        </p:spPr>
        <p:txBody>
          <a:bodyPr wrap="square" rtlCol="0">
            <a:spAutoFit/>
          </a:bodyPr>
          <a:lstStyle/>
          <a:p>
            <a:pPr algn="ctr"/>
            <a:r>
              <a:rPr lang="en-US" sz="3200" dirty="0" smtClean="0">
                <a:solidFill>
                  <a:srgbClr val="FFFF00"/>
                </a:solidFill>
              </a:rPr>
              <a:t>Foundation from Jesus’ Day</a:t>
            </a:r>
            <a:endParaRPr lang="en-US" sz="3200" dirty="0">
              <a:solidFill>
                <a:srgbClr val="FFFF00"/>
              </a:solidFill>
            </a:endParaRPr>
          </a:p>
        </p:txBody>
      </p:sp>
    </p:spTree>
    <p:extLst>
      <p:ext uri="{BB962C8B-B14F-4D97-AF65-F5344CB8AC3E}">
        <p14:creationId xmlns:p14="http://schemas.microsoft.com/office/powerpoint/2010/main" val="121181359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 b="38664"/>
          <a:stretch/>
        </p:blipFill>
        <p:spPr>
          <a:xfrm>
            <a:off x="0" y="2647950"/>
            <a:ext cx="9144000" cy="4206240"/>
          </a:xfrm>
          <a:prstGeom prst="rect">
            <a:avLst/>
          </a:prstGeom>
        </p:spPr>
      </p:pic>
      <p:sp>
        <p:nvSpPr>
          <p:cNvPr id="5" name="TextBox 4"/>
          <p:cNvSpPr txBox="1"/>
          <p:nvPr/>
        </p:nvSpPr>
        <p:spPr>
          <a:xfrm>
            <a:off x="0" y="0"/>
            <a:ext cx="9144000" cy="4524315"/>
          </a:xfrm>
          <a:prstGeom prst="rect">
            <a:avLst/>
          </a:prstGeom>
          <a:solidFill>
            <a:srgbClr val="98C0E4"/>
          </a:solidFill>
        </p:spPr>
        <p:txBody>
          <a:bodyPr wrap="square" rtlCol="0">
            <a:spAutoFit/>
          </a:bodyPr>
          <a:lstStyle/>
          <a:p>
            <a:r>
              <a:rPr lang="en-US" sz="3200" b="1" dirty="0"/>
              <a:t>John 6.47-51: </a:t>
            </a:r>
            <a:r>
              <a:rPr lang="en-US" sz="3200" dirty="0" smtClean="0"/>
              <a:t>“</a:t>
            </a:r>
            <a:r>
              <a:rPr lang="en-US" sz="3200" b="1" dirty="0"/>
              <a:t>I tell you the solemn truth, the one who believes has eternal life. </a:t>
            </a:r>
            <a:r>
              <a:rPr lang="en-US" sz="3200" b="1" baseline="30000" dirty="0"/>
              <a:t>48</a:t>
            </a:r>
            <a:r>
              <a:rPr lang="en-US" sz="3200" b="1" dirty="0"/>
              <a:t>I am the bread of life. </a:t>
            </a:r>
            <a:r>
              <a:rPr lang="en-US" sz="3200" b="1" baseline="30000" dirty="0"/>
              <a:t>49</a:t>
            </a:r>
            <a:r>
              <a:rPr lang="en-US" sz="3200" b="1" dirty="0"/>
              <a:t>Your ancestors ate the manna in the wilderness, and they died. </a:t>
            </a:r>
            <a:r>
              <a:rPr lang="en-US" sz="3200" b="1" baseline="30000" dirty="0"/>
              <a:t>50</a:t>
            </a:r>
            <a:r>
              <a:rPr lang="en-US" sz="3200" b="1" dirty="0"/>
              <a:t>This is the bread that has come down from heaven, so that a person may eat from it and not die. </a:t>
            </a:r>
            <a:r>
              <a:rPr lang="en-US" sz="3200" b="1" baseline="30000" dirty="0"/>
              <a:t>51</a:t>
            </a:r>
            <a:r>
              <a:rPr lang="en-US" sz="3200" b="1" dirty="0"/>
              <a:t>I am the living bread that came down from heaven. If anyone eats from this bread he will live forever. </a:t>
            </a:r>
            <a:r>
              <a:rPr lang="en-US" sz="3200" b="1" dirty="0">
                <a:solidFill>
                  <a:srgbClr val="FF0000"/>
                </a:solidFill>
              </a:rPr>
              <a:t>The bread that I will give for the life of the world is my flesh.</a:t>
            </a:r>
            <a:r>
              <a:rPr lang="en-US" sz="3200" b="1" dirty="0"/>
              <a:t>”</a:t>
            </a:r>
            <a:endParaRPr lang="en-US" sz="3200" b="1" dirty="0">
              <a:solidFill>
                <a:srgbClr val="FF0000"/>
              </a:solidFill>
            </a:endParaRPr>
          </a:p>
        </p:txBody>
      </p:sp>
    </p:spTree>
    <p:extLst>
      <p:ext uri="{BB962C8B-B14F-4D97-AF65-F5344CB8AC3E}">
        <p14:creationId xmlns:p14="http://schemas.microsoft.com/office/powerpoint/2010/main" val="299499467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967" t="-11973" r="236" b="36954"/>
          <a:stretch/>
        </p:blipFill>
        <p:spPr>
          <a:xfrm>
            <a:off x="0" y="0"/>
            <a:ext cx="9144000" cy="6858000"/>
          </a:xfrm>
          <a:prstGeom prst="rect">
            <a:avLst/>
          </a:prstGeom>
        </p:spPr>
      </p:pic>
      <p:sp>
        <p:nvSpPr>
          <p:cNvPr id="5" name="TextBox 4"/>
          <p:cNvSpPr txBox="1"/>
          <p:nvPr/>
        </p:nvSpPr>
        <p:spPr>
          <a:xfrm>
            <a:off x="0" y="0"/>
            <a:ext cx="9144000" cy="4524315"/>
          </a:xfrm>
          <a:prstGeom prst="rect">
            <a:avLst/>
          </a:prstGeom>
          <a:solidFill>
            <a:srgbClr val="98C0E4"/>
          </a:solidFill>
        </p:spPr>
        <p:txBody>
          <a:bodyPr wrap="square" rtlCol="0">
            <a:spAutoFit/>
          </a:bodyPr>
          <a:lstStyle/>
          <a:p>
            <a:r>
              <a:rPr lang="en-US" sz="3200" b="1" dirty="0"/>
              <a:t>John 6.52-55:  Then the Jews who were hostile to Jesus began to argue with one another, “How can this man give us his flesh to eat?” </a:t>
            </a:r>
            <a:r>
              <a:rPr lang="en-US" sz="3200" b="1" baseline="30000" dirty="0"/>
              <a:t>53</a:t>
            </a:r>
            <a:r>
              <a:rPr lang="en-US" sz="3200" b="1" dirty="0"/>
              <a:t>Jesus said to them, “I tell you the solemn truth, unless you eat the flesh of the Son of Man and drink his blood, you have no life in yourselves. </a:t>
            </a:r>
            <a:r>
              <a:rPr lang="en-US" sz="3200" b="1" baseline="30000" dirty="0"/>
              <a:t>54</a:t>
            </a:r>
            <a:r>
              <a:rPr lang="en-US" sz="3200" b="1" dirty="0"/>
              <a:t>The one who eats my flesh and drinks my blood has eternal life, and I will raise him up on the last day. </a:t>
            </a:r>
            <a:r>
              <a:rPr lang="en-US" sz="3200" b="1" baseline="30000" dirty="0"/>
              <a:t>55</a:t>
            </a:r>
            <a:r>
              <a:rPr lang="en-US" sz="3200" b="1" dirty="0"/>
              <a:t>For my flesh is true food, and my blood is true drink.”</a:t>
            </a:r>
            <a:endParaRPr lang="en-US" sz="3200" b="1" dirty="0">
              <a:solidFill>
                <a:srgbClr val="FF0000"/>
              </a:solidFill>
            </a:endParaRPr>
          </a:p>
        </p:txBody>
      </p:sp>
      <p:sp>
        <p:nvSpPr>
          <p:cNvPr id="6" name="TextBox 5"/>
          <p:cNvSpPr txBox="1"/>
          <p:nvPr/>
        </p:nvSpPr>
        <p:spPr>
          <a:xfrm>
            <a:off x="6224530" y="6027003"/>
            <a:ext cx="2919470" cy="830997"/>
          </a:xfrm>
          <a:prstGeom prst="rect">
            <a:avLst/>
          </a:prstGeom>
          <a:solidFill>
            <a:srgbClr val="DEB174">
              <a:alpha val="60000"/>
            </a:srgbClr>
          </a:solidFill>
        </p:spPr>
        <p:txBody>
          <a:bodyPr wrap="square" rtlCol="0">
            <a:spAutoFit/>
          </a:bodyPr>
          <a:lstStyle/>
          <a:p>
            <a:pPr algn="r"/>
            <a:r>
              <a:rPr lang="en-US" sz="2400" dirty="0" smtClean="0"/>
              <a:t>©2006 Todd Bolen www.bibleplaces.com</a:t>
            </a:r>
            <a:endParaRPr lang="en-US" sz="2400" dirty="0"/>
          </a:p>
        </p:txBody>
      </p:sp>
    </p:spTree>
    <p:extLst>
      <p:ext uri="{BB962C8B-B14F-4D97-AF65-F5344CB8AC3E}">
        <p14:creationId xmlns:p14="http://schemas.microsoft.com/office/powerpoint/2010/main" val="24318498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967" t="-11973" r="236" b="36954"/>
          <a:stretch/>
        </p:blipFill>
        <p:spPr>
          <a:xfrm>
            <a:off x="0" y="0"/>
            <a:ext cx="9144000" cy="6858000"/>
          </a:xfrm>
          <a:prstGeom prst="rect">
            <a:avLst/>
          </a:prstGeom>
        </p:spPr>
      </p:pic>
      <p:sp>
        <p:nvSpPr>
          <p:cNvPr id="8" name="TextBox 7"/>
          <p:cNvSpPr txBox="1"/>
          <p:nvPr/>
        </p:nvSpPr>
        <p:spPr>
          <a:xfrm>
            <a:off x="3822854" y="0"/>
            <a:ext cx="1360582" cy="3539430"/>
          </a:xfrm>
          <a:prstGeom prst="rect">
            <a:avLst/>
          </a:prstGeom>
          <a:solidFill>
            <a:schemeClr val="tx2">
              <a:lumMod val="60000"/>
              <a:lumOff val="40000"/>
            </a:schemeClr>
          </a:solidFill>
        </p:spPr>
        <p:txBody>
          <a:bodyPr wrap="square" rtlCol="0">
            <a:spAutoFit/>
          </a:bodyPr>
          <a:lstStyle/>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p:txBody>
      </p:sp>
      <p:sp>
        <p:nvSpPr>
          <p:cNvPr id="5" name="TextBox 4"/>
          <p:cNvSpPr txBox="1"/>
          <p:nvPr/>
        </p:nvSpPr>
        <p:spPr>
          <a:xfrm>
            <a:off x="4538949" y="0"/>
            <a:ext cx="4605051" cy="3539430"/>
          </a:xfrm>
          <a:prstGeom prst="rect">
            <a:avLst/>
          </a:prstGeom>
          <a:solidFill>
            <a:schemeClr val="tx2">
              <a:lumMod val="60000"/>
              <a:lumOff val="40000"/>
            </a:schemeClr>
          </a:solidFill>
        </p:spPr>
        <p:txBody>
          <a:bodyPr wrap="square" rtlCol="0">
            <a:spAutoFit/>
          </a:bodyPr>
          <a:lstStyle/>
          <a:p>
            <a:r>
              <a:rPr lang="en-US" sz="3200" b="1" dirty="0" smtClean="0"/>
              <a:t>John 6.40:  “For </a:t>
            </a:r>
            <a:r>
              <a:rPr lang="en-US" sz="3200" b="1" dirty="0"/>
              <a:t>this is the will of my Father– </a:t>
            </a:r>
            <a:r>
              <a:rPr lang="en-US" sz="3200" b="1" dirty="0">
                <a:solidFill>
                  <a:srgbClr val="FF0000"/>
                </a:solidFill>
              </a:rPr>
              <a:t>for everyone who looks on the Son and believes in him</a:t>
            </a:r>
            <a:r>
              <a:rPr lang="en-US" sz="3200" b="1" dirty="0"/>
              <a:t> </a:t>
            </a:r>
            <a:r>
              <a:rPr lang="en-US" sz="3200" b="1" dirty="0">
                <a:solidFill>
                  <a:srgbClr val="FFFF00"/>
                </a:solidFill>
              </a:rPr>
              <a:t>to have eternal life, and I will raise him up at the last day</a:t>
            </a:r>
            <a:r>
              <a:rPr lang="en-US" sz="3200" b="1" dirty="0" smtClean="0"/>
              <a:t>.”</a:t>
            </a:r>
          </a:p>
        </p:txBody>
      </p:sp>
      <p:sp>
        <p:nvSpPr>
          <p:cNvPr id="6" name="TextBox 5"/>
          <p:cNvSpPr txBox="1"/>
          <p:nvPr/>
        </p:nvSpPr>
        <p:spPr>
          <a:xfrm>
            <a:off x="6224530" y="6027003"/>
            <a:ext cx="2919470" cy="830997"/>
          </a:xfrm>
          <a:prstGeom prst="rect">
            <a:avLst/>
          </a:prstGeom>
          <a:solidFill>
            <a:srgbClr val="DEB174">
              <a:alpha val="60000"/>
            </a:srgbClr>
          </a:solidFill>
        </p:spPr>
        <p:txBody>
          <a:bodyPr wrap="square" rtlCol="0">
            <a:spAutoFit/>
          </a:bodyPr>
          <a:lstStyle/>
          <a:p>
            <a:pPr algn="r"/>
            <a:r>
              <a:rPr lang="en-US" sz="2400" dirty="0" smtClean="0"/>
              <a:t>©2006 Todd Bolen www.bibleplaces.com</a:t>
            </a:r>
            <a:endParaRPr lang="en-US" sz="2400" dirty="0"/>
          </a:p>
        </p:txBody>
      </p:sp>
      <p:sp>
        <p:nvSpPr>
          <p:cNvPr id="7" name="TextBox 6"/>
          <p:cNvSpPr txBox="1"/>
          <p:nvPr/>
        </p:nvSpPr>
        <p:spPr>
          <a:xfrm>
            <a:off x="-11017" y="0"/>
            <a:ext cx="3922005" cy="3539430"/>
          </a:xfrm>
          <a:prstGeom prst="rect">
            <a:avLst/>
          </a:prstGeom>
          <a:solidFill>
            <a:schemeClr val="tx2">
              <a:lumMod val="60000"/>
              <a:lumOff val="40000"/>
            </a:schemeClr>
          </a:solidFill>
        </p:spPr>
        <p:txBody>
          <a:bodyPr wrap="square" rtlCol="0">
            <a:spAutoFit/>
          </a:bodyPr>
          <a:lstStyle/>
          <a:p>
            <a:r>
              <a:rPr lang="en-US" sz="3200" b="1" dirty="0" smtClean="0"/>
              <a:t>John 6.54:  “</a:t>
            </a:r>
            <a:r>
              <a:rPr lang="en-US" sz="3200" b="1" dirty="0" smtClean="0">
                <a:solidFill>
                  <a:srgbClr val="FF0000"/>
                </a:solidFill>
              </a:rPr>
              <a:t>The </a:t>
            </a:r>
            <a:r>
              <a:rPr lang="en-US" sz="3200" b="1" dirty="0">
                <a:solidFill>
                  <a:srgbClr val="FF0000"/>
                </a:solidFill>
              </a:rPr>
              <a:t>one who eats my flesh and drinks my blood </a:t>
            </a:r>
            <a:r>
              <a:rPr lang="en-US" sz="3200" b="1" dirty="0">
                <a:solidFill>
                  <a:srgbClr val="FFFF00"/>
                </a:solidFill>
              </a:rPr>
              <a:t>has eternal life, and I will raise him up on the last day</a:t>
            </a:r>
            <a:r>
              <a:rPr lang="en-US" sz="3200" b="1" dirty="0" smtClean="0"/>
              <a:t>.”</a:t>
            </a:r>
          </a:p>
          <a:p>
            <a:endParaRPr lang="en-US" sz="3200" b="1" dirty="0">
              <a:solidFill>
                <a:srgbClr val="FF0000"/>
              </a:solidFill>
            </a:endParaRPr>
          </a:p>
        </p:txBody>
      </p:sp>
      <p:cxnSp>
        <p:nvCxnSpPr>
          <p:cNvPr id="9" name="Straight Arrow Connector 8"/>
          <p:cNvCxnSpPr/>
          <p:nvPr/>
        </p:nvCxnSpPr>
        <p:spPr>
          <a:xfrm>
            <a:off x="3459295" y="892366"/>
            <a:ext cx="1112705" cy="525792"/>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70312" y="2269473"/>
            <a:ext cx="1032833" cy="418642"/>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002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967" t="-11973" r="236" b="36954"/>
          <a:stretch/>
        </p:blipFill>
        <p:spPr>
          <a:xfrm>
            <a:off x="0" y="0"/>
            <a:ext cx="9144000" cy="6858000"/>
          </a:xfrm>
          <a:prstGeom prst="rect">
            <a:avLst/>
          </a:prstGeom>
        </p:spPr>
      </p:pic>
      <p:sp>
        <p:nvSpPr>
          <p:cNvPr id="5" name="TextBox 4"/>
          <p:cNvSpPr txBox="1"/>
          <p:nvPr/>
        </p:nvSpPr>
        <p:spPr>
          <a:xfrm>
            <a:off x="5144877" y="0"/>
            <a:ext cx="3999123" cy="4031873"/>
          </a:xfrm>
          <a:prstGeom prst="rect">
            <a:avLst/>
          </a:prstGeom>
          <a:solidFill>
            <a:schemeClr val="tx2">
              <a:lumMod val="60000"/>
              <a:lumOff val="40000"/>
            </a:schemeClr>
          </a:solidFill>
        </p:spPr>
        <p:txBody>
          <a:bodyPr wrap="square" rtlCol="0">
            <a:spAutoFit/>
          </a:bodyPr>
          <a:lstStyle/>
          <a:p>
            <a:r>
              <a:rPr lang="en-US" sz="3200" b="1" dirty="0" smtClean="0"/>
              <a:t>John 6.35:  “</a:t>
            </a:r>
            <a:r>
              <a:rPr lang="en-US" sz="3200" b="1" dirty="0"/>
              <a:t>I am the bread of life. </a:t>
            </a:r>
            <a:r>
              <a:rPr lang="en-US" sz="3200" b="1" dirty="0">
                <a:solidFill>
                  <a:srgbClr val="FF0000"/>
                </a:solidFill>
              </a:rPr>
              <a:t>The one who comes to me</a:t>
            </a:r>
            <a:r>
              <a:rPr lang="en-US" sz="3200" b="1" dirty="0"/>
              <a:t> </a:t>
            </a:r>
            <a:r>
              <a:rPr lang="en-US" sz="3200" b="1" dirty="0">
                <a:solidFill>
                  <a:srgbClr val="FFFF00"/>
                </a:solidFill>
              </a:rPr>
              <a:t>will never go hungry</a:t>
            </a:r>
            <a:r>
              <a:rPr lang="en-US" sz="3200" b="1" dirty="0"/>
              <a:t>, and </a:t>
            </a:r>
            <a:r>
              <a:rPr lang="en-US" sz="3200" b="1" dirty="0">
                <a:solidFill>
                  <a:srgbClr val="FF0000"/>
                </a:solidFill>
              </a:rPr>
              <a:t>the one who believes in me </a:t>
            </a:r>
            <a:r>
              <a:rPr lang="en-US" sz="3200" b="1" dirty="0">
                <a:solidFill>
                  <a:srgbClr val="FFFF00"/>
                </a:solidFill>
              </a:rPr>
              <a:t>will never be thirsty</a:t>
            </a:r>
            <a:r>
              <a:rPr lang="en-US" sz="3200" b="1" dirty="0" smtClean="0"/>
              <a:t>.</a:t>
            </a:r>
            <a:r>
              <a:rPr lang="en-US" sz="3200" dirty="0" smtClean="0"/>
              <a:t>”</a:t>
            </a:r>
            <a:endParaRPr lang="en-US" sz="3200" dirty="0"/>
          </a:p>
          <a:p>
            <a:endParaRPr lang="en-US" sz="3200" dirty="0" smtClean="0"/>
          </a:p>
        </p:txBody>
      </p:sp>
      <p:sp>
        <p:nvSpPr>
          <p:cNvPr id="6" name="TextBox 5"/>
          <p:cNvSpPr txBox="1"/>
          <p:nvPr/>
        </p:nvSpPr>
        <p:spPr>
          <a:xfrm>
            <a:off x="6224530" y="6027003"/>
            <a:ext cx="2919470" cy="830997"/>
          </a:xfrm>
          <a:prstGeom prst="rect">
            <a:avLst/>
          </a:prstGeom>
          <a:solidFill>
            <a:srgbClr val="DEB174">
              <a:alpha val="60000"/>
            </a:srgbClr>
          </a:solidFill>
        </p:spPr>
        <p:txBody>
          <a:bodyPr wrap="square" rtlCol="0">
            <a:spAutoFit/>
          </a:bodyPr>
          <a:lstStyle/>
          <a:p>
            <a:pPr algn="r"/>
            <a:r>
              <a:rPr lang="en-US" sz="2400" dirty="0" smtClean="0"/>
              <a:t>©2006 Todd Bolen www.bibleplaces.com</a:t>
            </a:r>
            <a:endParaRPr lang="en-US" sz="2400" dirty="0"/>
          </a:p>
        </p:txBody>
      </p:sp>
      <p:sp>
        <p:nvSpPr>
          <p:cNvPr id="8" name="TextBox 7"/>
          <p:cNvSpPr txBox="1"/>
          <p:nvPr/>
        </p:nvSpPr>
        <p:spPr>
          <a:xfrm>
            <a:off x="4368186" y="-1"/>
            <a:ext cx="793215" cy="4031873"/>
          </a:xfrm>
          <a:prstGeom prst="rect">
            <a:avLst/>
          </a:prstGeom>
          <a:solidFill>
            <a:schemeClr val="tx2">
              <a:lumMod val="60000"/>
              <a:lumOff val="40000"/>
            </a:schemeClr>
          </a:solidFill>
        </p:spPr>
        <p:txBody>
          <a:bodyPr wrap="square" rtlCol="0">
            <a:spAutoFit/>
          </a:bodyPr>
          <a:lstStyle/>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a:p>
            <a:endParaRPr lang="en-US" sz="3200" b="1" dirty="0">
              <a:solidFill>
                <a:srgbClr val="FF0000"/>
              </a:solidFill>
            </a:endParaRPr>
          </a:p>
        </p:txBody>
      </p:sp>
      <p:sp>
        <p:nvSpPr>
          <p:cNvPr id="7" name="TextBox 6"/>
          <p:cNvSpPr txBox="1"/>
          <p:nvPr/>
        </p:nvSpPr>
        <p:spPr>
          <a:xfrm>
            <a:off x="-11017" y="0"/>
            <a:ext cx="4583017" cy="4031873"/>
          </a:xfrm>
          <a:prstGeom prst="rect">
            <a:avLst/>
          </a:prstGeom>
          <a:solidFill>
            <a:schemeClr val="tx2">
              <a:lumMod val="60000"/>
              <a:lumOff val="40000"/>
            </a:schemeClr>
          </a:solidFill>
        </p:spPr>
        <p:txBody>
          <a:bodyPr wrap="square" rtlCol="0">
            <a:spAutoFit/>
          </a:bodyPr>
          <a:lstStyle/>
          <a:p>
            <a:r>
              <a:rPr lang="en-US" sz="3200" b="1" dirty="0" smtClean="0"/>
              <a:t>John 6.51:  “I </a:t>
            </a:r>
            <a:r>
              <a:rPr lang="en-US" sz="3200" b="1" dirty="0"/>
              <a:t>am the living bread that came down from heaven. If</a:t>
            </a:r>
            <a:r>
              <a:rPr lang="en-US" sz="3200" b="1" dirty="0">
                <a:solidFill>
                  <a:srgbClr val="FF0000"/>
                </a:solidFill>
              </a:rPr>
              <a:t> anyone eats from this bread </a:t>
            </a:r>
            <a:r>
              <a:rPr lang="en-US" sz="3200" b="1" dirty="0"/>
              <a:t>he </a:t>
            </a:r>
            <a:r>
              <a:rPr lang="en-US" sz="3200" b="1" dirty="0">
                <a:solidFill>
                  <a:srgbClr val="FFFF00"/>
                </a:solidFill>
              </a:rPr>
              <a:t>will live forever</a:t>
            </a:r>
            <a:r>
              <a:rPr lang="en-US" sz="3200" b="1" dirty="0"/>
              <a:t>. The bread that I will give for the life of the world is my flesh.”</a:t>
            </a:r>
            <a:endParaRPr lang="en-US" sz="3200" b="1" dirty="0">
              <a:solidFill>
                <a:srgbClr val="FF0000"/>
              </a:solidFill>
            </a:endParaRPr>
          </a:p>
        </p:txBody>
      </p:sp>
      <p:cxnSp>
        <p:nvCxnSpPr>
          <p:cNvPr id="4" name="Straight Arrow Connector 3"/>
          <p:cNvCxnSpPr/>
          <p:nvPr/>
        </p:nvCxnSpPr>
        <p:spPr>
          <a:xfrm flipV="1">
            <a:off x="3822853" y="1255923"/>
            <a:ext cx="1322024" cy="473725"/>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22853" y="1729648"/>
            <a:ext cx="1338548" cy="484742"/>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368186" y="1729648"/>
            <a:ext cx="804232" cy="550842"/>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68186" y="2280490"/>
            <a:ext cx="793215" cy="837283"/>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2764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 b="38664"/>
          <a:stretch/>
        </p:blipFill>
        <p:spPr>
          <a:xfrm>
            <a:off x="0" y="2647950"/>
            <a:ext cx="9144000" cy="4206240"/>
          </a:xfrm>
          <a:prstGeom prst="rect">
            <a:avLst/>
          </a:prstGeom>
        </p:spPr>
      </p:pic>
      <p:sp>
        <p:nvSpPr>
          <p:cNvPr id="5" name="TextBox 4"/>
          <p:cNvSpPr txBox="1"/>
          <p:nvPr/>
        </p:nvSpPr>
        <p:spPr>
          <a:xfrm>
            <a:off x="0" y="0"/>
            <a:ext cx="9144000" cy="4524315"/>
          </a:xfrm>
          <a:prstGeom prst="rect">
            <a:avLst/>
          </a:prstGeom>
          <a:solidFill>
            <a:srgbClr val="98C0E4"/>
          </a:solidFill>
        </p:spPr>
        <p:txBody>
          <a:bodyPr wrap="square" rtlCol="0">
            <a:spAutoFit/>
          </a:bodyPr>
          <a:lstStyle/>
          <a:p>
            <a:r>
              <a:rPr lang="en-US" sz="3200" b="1" dirty="0"/>
              <a:t>John 6.56-59: </a:t>
            </a:r>
            <a:r>
              <a:rPr lang="en-US" sz="3200" dirty="0" smtClean="0"/>
              <a:t> </a:t>
            </a:r>
            <a:r>
              <a:rPr lang="en-US" sz="3200" b="1" dirty="0" smtClean="0"/>
              <a:t>“</a:t>
            </a:r>
            <a:r>
              <a:rPr lang="en-US" sz="3200" b="1" dirty="0"/>
              <a:t>The one who eats my flesh and drinks my blood resides in me, and I in him. </a:t>
            </a:r>
            <a:r>
              <a:rPr lang="en-US" sz="3200" b="1" baseline="30000" dirty="0"/>
              <a:t>57</a:t>
            </a:r>
            <a:r>
              <a:rPr lang="en-US" sz="3200" b="1" dirty="0"/>
              <a:t>Just as the living Father sent me, and I live because of the Father, so the one who consumes me will live because of me. </a:t>
            </a:r>
            <a:r>
              <a:rPr lang="en-US" sz="3200" b="1" baseline="30000" dirty="0"/>
              <a:t>58</a:t>
            </a:r>
            <a:r>
              <a:rPr lang="en-US" sz="3200" b="1" dirty="0"/>
              <a:t>This is the bread that came down from heaven; it is not like the bread your ancestors ate, but then later died. The one who eats this bread will live forever.” </a:t>
            </a:r>
            <a:r>
              <a:rPr lang="en-US" sz="3200" b="1" baseline="30000" dirty="0"/>
              <a:t>59</a:t>
            </a:r>
            <a:r>
              <a:rPr lang="en-US" sz="3200" b="1" dirty="0"/>
              <a:t>Jesus said these things while he was teaching in the synagogue in Capernaum.</a:t>
            </a:r>
          </a:p>
        </p:txBody>
      </p:sp>
    </p:spTree>
    <p:extLst>
      <p:ext uri="{BB962C8B-B14F-4D97-AF65-F5344CB8AC3E}">
        <p14:creationId xmlns:p14="http://schemas.microsoft.com/office/powerpoint/2010/main" val="258165969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19896" t="7691" r="26494" b="32099"/>
          <a:stretch/>
        </p:blipFill>
        <p:spPr>
          <a:xfrm>
            <a:off x="0" y="0"/>
            <a:ext cx="9144000" cy="6858000"/>
          </a:xfrm>
          <a:prstGeom prst="rect">
            <a:avLst/>
          </a:prstGeom>
        </p:spPr>
      </p:pic>
      <p:sp>
        <p:nvSpPr>
          <p:cNvPr id="8" name="TextBox 7"/>
          <p:cNvSpPr txBox="1"/>
          <p:nvPr/>
        </p:nvSpPr>
        <p:spPr>
          <a:xfrm>
            <a:off x="3822854" y="0"/>
            <a:ext cx="1360582" cy="2554545"/>
          </a:xfrm>
          <a:prstGeom prst="rect">
            <a:avLst/>
          </a:prstGeom>
          <a:solidFill>
            <a:schemeClr val="tx2">
              <a:lumMod val="60000"/>
              <a:lumOff val="40000"/>
            </a:schemeClr>
          </a:solidFill>
        </p:spPr>
        <p:txBody>
          <a:bodyPr wrap="square" rtlCol="0">
            <a:spAutoFit/>
          </a:bodyPr>
          <a:lstStyle/>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a:p>
            <a:endParaRPr lang="en-US" sz="3200" b="1" dirty="0">
              <a:solidFill>
                <a:srgbClr val="FF0000"/>
              </a:solidFill>
            </a:endParaRPr>
          </a:p>
          <a:p>
            <a:endParaRPr lang="en-US" sz="3200" b="1" dirty="0" smtClean="0">
              <a:solidFill>
                <a:srgbClr val="FF0000"/>
              </a:solidFill>
            </a:endParaRPr>
          </a:p>
        </p:txBody>
      </p:sp>
      <p:sp>
        <p:nvSpPr>
          <p:cNvPr id="5" name="TextBox 4"/>
          <p:cNvSpPr txBox="1"/>
          <p:nvPr/>
        </p:nvSpPr>
        <p:spPr>
          <a:xfrm>
            <a:off x="4538949" y="0"/>
            <a:ext cx="4605051" cy="2554545"/>
          </a:xfrm>
          <a:prstGeom prst="rect">
            <a:avLst/>
          </a:prstGeom>
          <a:solidFill>
            <a:schemeClr val="tx2">
              <a:lumMod val="60000"/>
              <a:lumOff val="40000"/>
            </a:schemeClr>
          </a:solidFill>
        </p:spPr>
        <p:txBody>
          <a:bodyPr wrap="square" rtlCol="0">
            <a:spAutoFit/>
          </a:bodyPr>
          <a:lstStyle/>
          <a:p>
            <a:r>
              <a:rPr lang="en-US" sz="3200" b="1" dirty="0" smtClean="0"/>
              <a:t>John 6.54:  “</a:t>
            </a:r>
            <a:r>
              <a:rPr lang="en-US" sz="3200" b="1" dirty="0" smtClean="0">
                <a:solidFill>
                  <a:srgbClr val="FF0000"/>
                </a:solidFill>
              </a:rPr>
              <a:t>The one who eats my flesh and drinks my blood </a:t>
            </a:r>
            <a:r>
              <a:rPr lang="en-US" sz="3200" b="1" dirty="0" smtClean="0">
                <a:solidFill>
                  <a:srgbClr val="FFFF00"/>
                </a:solidFill>
              </a:rPr>
              <a:t>has eternal life, and I will raise him up on the last day</a:t>
            </a:r>
            <a:r>
              <a:rPr lang="en-US" sz="3200" b="1" dirty="0" smtClean="0"/>
              <a:t>.”</a:t>
            </a:r>
          </a:p>
        </p:txBody>
      </p:sp>
      <p:sp>
        <p:nvSpPr>
          <p:cNvPr id="7" name="TextBox 6"/>
          <p:cNvSpPr txBox="1"/>
          <p:nvPr/>
        </p:nvSpPr>
        <p:spPr>
          <a:xfrm>
            <a:off x="-11017" y="0"/>
            <a:ext cx="3833871" cy="2554545"/>
          </a:xfrm>
          <a:prstGeom prst="rect">
            <a:avLst/>
          </a:prstGeom>
          <a:solidFill>
            <a:schemeClr val="tx2">
              <a:lumMod val="60000"/>
              <a:lumOff val="40000"/>
            </a:schemeClr>
          </a:solidFill>
        </p:spPr>
        <p:txBody>
          <a:bodyPr wrap="square" rtlCol="0">
            <a:spAutoFit/>
          </a:bodyPr>
          <a:lstStyle/>
          <a:p>
            <a:r>
              <a:rPr lang="en-US" sz="3200" b="1" dirty="0" smtClean="0"/>
              <a:t>John 6.56:  “</a:t>
            </a:r>
            <a:r>
              <a:rPr lang="en-US" sz="3200" b="1" dirty="0" smtClean="0">
                <a:solidFill>
                  <a:srgbClr val="FF0000"/>
                </a:solidFill>
              </a:rPr>
              <a:t>The one who eats my flesh and drinks my blood </a:t>
            </a:r>
            <a:r>
              <a:rPr lang="en-US" sz="3200" b="1" dirty="0" smtClean="0">
                <a:solidFill>
                  <a:srgbClr val="FFFF00"/>
                </a:solidFill>
              </a:rPr>
              <a:t>resides in me, and I in him</a:t>
            </a:r>
            <a:r>
              <a:rPr lang="en-US" sz="3200" b="1" dirty="0" smtClean="0"/>
              <a:t>.”</a:t>
            </a:r>
          </a:p>
        </p:txBody>
      </p:sp>
      <p:cxnSp>
        <p:nvCxnSpPr>
          <p:cNvPr id="9" name="Straight Arrow Connector 8"/>
          <p:cNvCxnSpPr/>
          <p:nvPr/>
        </p:nvCxnSpPr>
        <p:spPr>
          <a:xfrm>
            <a:off x="3459295" y="892366"/>
            <a:ext cx="1043850" cy="0"/>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459295" y="1796718"/>
            <a:ext cx="1043850" cy="6072"/>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23701" y="6396335"/>
            <a:ext cx="5420299" cy="461665"/>
          </a:xfrm>
          <a:prstGeom prst="rect">
            <a:avLst/>
          </a:prstGeom>
          <a:noFill/>
        </p:spPr>
        <p:txBody>
          <a:bodyPr wrap="square" rtlCol="0">
            <a:spAutoFit/>
          </a:bodyPr>
          <a:lstStyle/>
          <a:p>
            <a:pPr algn="r"/>
            <a:r>
              <a:rPr lang="en-US" sz="2400" dirty="0" smtClean="0">
                <a:solidFill>
                  <a:schemeClr val="bg1"/>
                </a:solidFill>
              </a:rPr>
              <a:t>©2006 Todd Bolen www.bibleplaces.com</a:t>
            </a:r>
            <a:endParaRPr lang="en-US" sz="2400" dirty="0">
              <a:solidFill>
                <a:schemeClr val="bg1"/>
              </a:solidFill>
            </a:endParaRPr>
          </a:p>
        </p:txBody>
      </p:sp>
      <p:sp>
        <p:nvSpPr>
          <p:cNvPr id="17" name="TextBox 16"/>
          <p:cNvSpPr txBox="1"/>
          <p:nvPr/>
        </p:nvSpPr>
        <p:spPr>
          <a:xfrm>
            <a:off x="1" y="5413747"/>
            <a:ext cx="1815920" cy="523220"/>
          </a:xfrm>
          <a:prstGeom prst="rect">
            <a:avLst/>
          </a:prstGeom>
          <a:noFill/>
        </p:spPr>
        <p:txBody>
          <a:bodyPr wrap="square" rtlCol="0">
            <a:spAutoFit/>
          </a:bodyPr>
          <a:lstStyle/>
          <a:p>
            <a:r>
              <a:rPr lang="en-US" sz="2800" b="1" dirty="0" smtClean="0">
                <a:solidFill>
                  <a:srgbClr val="EB45CB"/>
                </a:solidFill>
              </a:rPr>
              <a:t>Synagogue</a:t>
            </a:r>
            <a:endParaRPr lang="en-US" sz="2800" b="1" dirty="0">
              <a:solidFill>
                <a:srgbClr val="EB45CB"/>
              </a:solidFill>
            </a:endParaRPr>
          </a:p>
        </p:txBody>
      </p:sp>
      <p:cxnSp>
        <p:nvCxnSpPr>
          <p:cNvPr id="19" name="Straight Arrow Connector 18"/>
          <p:cNvCxnSpPr/>
          <p:nvPr/>
        </p:nvCxnSpPr>
        <p:spPr>
          <a:xfrm flipV="1">
            <a:off x="914400" y="3789802"/>
            <a:ext cx="1850834" cy="1623945"/>
          </a:xfrm>
          <a:prstGeom prst="straightConnector1">
            <a:avLst/>
          </a:prstGeom>
          <a:ln w="50800">
            <a:solidFill>
              <a:srgbClr val="EB45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9004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TotalTime>
  <Words>1078</Words>
  <Application>Microsoft Office PowerPoint</Application>
  <PresentationFormat>On-screen Show (4:3)</PresentationFormat>
  <Paragraphs>52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21</cp:revision>
  <dcterms:created xsi:type="dcterms:W3CDTF">2014-05-08T18:14:48Z</dcterms:created>
  <dcterms:modified xsi:type="dcterms:W3CDTF">2014-05-14T12:16:16Z</dcterms:modified>
</cp:coreProperties>
</file>